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953" r:id="rId1"/>
  </p:sldMasterIdLst>
  <p:notesMasterIdLst>
    <p:notesMasterId r:id="rId6"/>
  </p:notesMasterIdLst>
  <p:sldIdLst>
    <p:sldId id="256" r:id="rId2"/>
    <p:sldId id="257" r:id="rId3"/>
    <p:sldId id="266" r:id="rId4"/>
    <p:sldId id="282" r:id="rId5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319" autoAdjust="0"/>
    <p:restoredTop sz="90436" autoAdjust="0"/>
  </p:normalViewPr>
  <p:slideViewPr>
    <p:cSldViewPr snapToGrid="0">
      <p:cViewPr varScale="1">
        <p:scale>
          <a:sx n="78" d="100"/>
          <a:sy n="78" d="100"/>
        </p:scale>
        <p:origin x="32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D91312D1-2855-4DCE-9D35-F77B2D4FA973}" type="datetimeFigureOut">
              <a:rPr lang="fa-IR" smtClean="0"/>
              <a:t>05/03/1440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FEB5DC57-278C-4B94-99F7-5AA3EACD1F24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839740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  <a:prstGeom prst="rect">
            <a:avLst/>
          </a:prstGeo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58984" y="1792224"/>
            <a:ext cx="990599" cy="304799"/>
          </a:xfrm>
        </p:spPr>
        <p:txBody>
          <a:bodyPr/>
          <a:lstStyle>
            <a:lvl1pPr algn="l">
              <a:defRPr b="0">
                <a:solidFill>
                  <a:schemeClr val="bg1"/>
                </a:solidFill>
              </a:defRPr>
            </a:lvl1pPr>
          </a:lstStyle>
          <a:p>
            <a:fld id="{756DC430-A37C-41FA-BD1B-CB8D85DA62A1}" type="datetimeFigureOut">
              <a:rPr lang="fa-IR" smtClean="0"/>
              <a:t>05/03/1440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976" y="3227832"/>
            <a:ext cx="3867912" cy="310896"/>
          </a:xfrm>
        </p:spPr>
        <p:txBody>
          <a:bodyPr/>
          <a:lstStyle>
            <a:lvl1pPr>
              <a:defRPr sz="1000" b="0">
                <a:solidFill>
                  <a:schemeClr val="bg1"/>
                </a:solidFill>
              </a:defRPr>
            </a:lvl1pPr>
          </a:lstStyle>
          <a:p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A3FAA0FD-971F-4FD7-9CDB-440A34D4D8E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978892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  <a:prstGeom prst="rect">
            <a:avLst/>
          </a:prstGeom>
        </p:spPr>
        <p:txBody>
          <a:bodyPr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DC430-A37C-41FA-BD1B-CB8D85DA62A1}" type="datetimeFigureOut">
              <a:rPr lang="fa-IR" smtClean="0"/>
              <a:t>05/03/1440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AA0FD-971F-4FD7-9CDB-440A34D4D8E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775108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9192"/>
            <a:ext cx="4343400" cy="2286000"/>
          </a:xfrm>
          <a:prstGeom prst="rect">
            <a:avLst/>
          </a:prstGeom>
        </p:spPr>
        <p:txBody>
          <a:bodyPr anchor="ctr" anchorCtr="0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4576" y="2679192"/>
            <a:ext cx="3758184" cy="2286000"/>
          </a:xfrm>
        </p:spPr>
        <p:txBody>
          <a:bodyPr anchor="ctr" anchorCtr="0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DC430-A37C-41FA-BD1B-CB8D85DA62A1}" type="datetimeFigureOut">
              <a:rPr lang="fa-IR" smtClean="0"/>
              <a:t>05/03/1440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fa-IR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AA0FD-971F-4FD7-9CDB-440A34D4D8E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3061318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8032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76" y="2603500"/>
            <a:ext cx="4828032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DC430-A37C-41FA-BD1B-CB8D85DA62A1}" type="datetimeFigureOut">
              <a:rPr lang="fa-IR" smtClean="0"/>
              <a:t>05/03/1440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AA0FD-971F-4FD7-9CDB-440A34D4D8E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6907814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69264"/>
            <a:ext cx="8825659" cy="7040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98448"/>
            <a:ext cx="4828032" cy="284378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76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1" y="3187921"/>
            <a:ext cx="4825160" cy="285431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DC430-A37C-41FA-BD1B-CB8D85DA62A1}" type="datetimeFigureOut">
              <a:rPr lang="fa-IR" smtClean="0"/>
              <a:t>05/03/1440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AA0FD-971F-4FD7-9CDB-440A34D4D8E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8458013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2144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DC430-A37C-41FA-BD1B-CB8D85DA62A1}" type="datetimeFigureOut">
              <a:rPr lang="fa-IR" smtClean="0"/>
              <a:t>05/03/1440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AA0FD-971F-4FD7-9CDB-440A34D4D8E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37271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DC430-A37C-41FA-BD1B-CB8D85DA62A1}" type="datetimeFigureOut">
              <a:rPr lang="fa-IR" smtClean="0"/>
              <a:t>05/03/1440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Rectangle 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AA0FD-971F-4FD7-9CDB-440A34D4D8E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8615181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298448"/>
            <a:ext cx="2793159" cy="1597152"/>
          </a:xfrm>
          <a:prstGeom prst="rect">
            <a:avLst/>
          </a:prstGeo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9008" y="1447800"/>
            <a:ext cx="5195997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3" y="3129280"/>
            <a:ext cx="2793159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DC430-A37C-41FA-BD1B-CB8D85DA62A1}" type="datetimeFigureOut">
              <a:rPr lang="fa-IR" smtClean="0"/>
              <a:t>05/03/1440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AA0FD-971F-4FD7-9CDB-440A34D4D8E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5226054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DC430-A37C-41FA-BD1B-CB8D85DA62A1}" type="datetimeFigureOut">
              <a:rPr lang="fa-IR" smtClean="0"/>
              <a:t>05/03/1440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AA0FD-971F-4FD7-9CDB-440A34D4D8E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04410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7" y="4969927"/>
            <a:ext cx="8825657" cy="56673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7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DC430-A37C-41FA-BD1B-CB8D85DA62A1}" type="datetimeFigureOut">
              <a:rPr lang="fa-IR" smtClean="0"/>
              <a:t>05/03/1440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AA0FD-971F-4FD7-9CDB-440A34D4D8E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08196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0704"/>
            <a:ext cx="8833104" cy="1371600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2144" y="3547872"/>
            <a:ext cx="8825659" cy="2478024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DC430-A37C-41FA-BD1B-CB8D85DA62A1}" type="datetimeFigureOut">
              <a:rPr lang="fa-IR" smtClean="0"/>
              <a:t>05/03/1440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AA0FD-971F-4FD7-9CDB-440A34D4D8E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105089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11"/>
          <p:cNvSpPr txBox="1"/>
          <p:nvPr/>
        </p:nvSpPr>
        <p:spPr bwMode="gray">
          <a:xfrm>
            <a:off x="898295" y="59676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 bwMode="gray">
          <a:xfrm>
            <a:off x="9715063" y="2629300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698249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 bwMode="gray">
          <a:xfrm>
            <a:off x="1945945" y="3679987"/>
            <a:ext cx="7725772" cy="34217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400" cap="small" dirty="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8"/>
            <a:ext cx="8825659" cy="997858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DC430-A37C-41FA-BD1B-CB8D85DA62A1}" type="datetimeFigureOut">
              <a:rPr lang="fa-IR" smtClean="0"/>
              <a:t>05/03/1440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23" name="Rectangle 2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AA0FD-971F-4FD7-9CDB-440A34D4D8E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478682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3525"/>
            <a:ext cx="8865623" cy="1819656"/>
          </a:xfrm>
          <a:prstGeom prst="rect">
            <a:avLst/>
          </a:prstGeo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9200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DC430-A37C-41FA-BD1B-CB8D85DA62A1}" type="datetimeFigureOut">
              <a:rPr lang="fa-IR" smtClean="0"/>
              <a:t>05/03/1440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AA0FD-971F-4FD7-9CDB-440A34D4D8E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002959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312916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79764"/>
            <a:ext cx="3129168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5380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4"/>
            <a:ext cx="3145380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595032"/>
            <a:ext cx="3161029" cy="58473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79764"/>
            <a:ext cx="3161029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991" y="2603500"/>
            <a:ext cx="32564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5824" y="2603500"/>
            <a:ext cx="0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DC430-A37C-41FA-BD1B-CB8D85DA62A1}" type="datetimeFigureOut">
              <a:rPr lang="fa-IR" smtClean="0"/>
              <a:t>05/03/1440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AA0FD-971F-4FD7-9CDB-440A34D4D8E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237757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 anchor="ctr" anchorCtr="0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5"/>
            <a:ext cx="3050438" cy="57626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0916"/>
            <a:ext cx="2691242" cy="158409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7"/>
            <a:ext cx="3050438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8"/>
            <a:ext cx="3050438" cy="91257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3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3" y="5109107"/>
            <a:ext cx="3050438" cy="91794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245" y="2603500"/>
            <a:ext cx="1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7352" y="2603500"/>
            <a:ext cx="0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DC430-A37C-41FA-BD1B-CB8D85DA62A1}" type="datetimeFigureOut">
              <a:rPr lang="fa-IR" smtClean="0"/>
              <a:t>05/03/1440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AA0FD-971F-4FD7-9CDB-440A34D4D8E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152100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595033"/>
            <a:ext cx="8825659" cy="3424768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DC430-A37C-41FA-BD1B-CB8D85DA62A1}" type="datetimeFigureOut">
              <a:rPr lang="fa-IR" smtClean="0"/>
              <a:t>05/03/1440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AA0FD-971F-4FD7-9CDB-440A34D4D8E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660520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6"/>
            <a:ext cx="1441567" cy="4748591"/>
          </a:xfrm>
          <a:prstGeom prst="rect">
            <a:avLst/>
          </a:prstGeo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5"/>
            <a:ext cx="6256025" cy="474859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DC430-A37C-41FA-BD1B-CB8D85DA62A1}" type="datetimeFigureOut">
              <a:rPr lang="fa-IR" smtClean="0"/>
              <a:t>05/03/1440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20" name="Rectangle 1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AA0FD-971F-4FD7-9CDB-440A34D4D8E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7513213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7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30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2760" y="6391656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56DC430-A37C-41FA-BD1B-CB8D85DA62A1}" type="datetimeFigureOut">
              <a:rPr lang="fa-IR" smtClean="0"/>
              <a:t>05/03/1440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7784" y="6391656"/>
            <a:ext cx="3867912" cy="31089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a-IR"/>
          </a:p>
        </p:txBody>
      </p:sp>
      <p:sp>
        <p:nvSpPr>
          <p:cNvPr id="29" name="Rectangle 2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A3FAA0FD-971F-4FD7-9CDB-440A34D4D8E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63090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  <p:sldLayoutId id="2147483965" r:id="rId12"/>
    <p:sldLayoutId id="2147483966" r:id="rId13"/>
    <p:sldLayoutId id="2147483967" r:id="rId14"/>
    <p:sldLayoutId id="2147483968" r:id="rId15"/>
    <p:sldLayoutId id="2147483969" r:id="rId16"/>
    <p:sldLayoutId id="2147483970" r:id="rId17"/>
  </p:sldLayoutIdLst>
  <p:txStyles>
    <p:titleStyle>
      <a:lvl1pPr algn="l" defTabSz="457200" rtl="1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0253"/>
          <a:stretch/>
        </p:blipFill>
        <p:spPr>
          <a:xfrm>
            <a:off x="9165999" y="1442741"/>
            <a:ext cx="2194912" cy="249124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6350" stA="50000" endA="275" endPos="40000" dist="1016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3831337" y="476809"/>
            <a:ext cx="2408758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4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cs typeface="B Titr" panose="00000700000000000000" pitchFamily="2" charset="-78"/>
              </a:rPr>
              <a:t>به نام خدا</a:t>
            </a:r>
            <a:endParaRPr lang="fa-IR" sz="4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cs typeface="B Titr" panose="00000700000000000000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941740" y="5455053"/>
            <a:ext cx="4187952" cy="68666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indent="0" defTabSz="457200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3200" b="1" cap="none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B Elham" panose="00000400000000000000" pitchFamily="2" charset="-78"/>
              </a:defRPr>
            </a:lvl1pPr>
            <a:lvl2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indent="0" algn="ctr" defTabSz="457200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a-IR" dirty="0" smtClean="0"/>
              <a:t>تهیه کننده: </a:t>
            </a:r>
            <a:r>
              <a:rPr lang="fa-IR" dirty="0"/>
              <a:t>دانیال کاتوزیان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41740" y="1923605"/>
            <a:ext cx="4182695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B Titr" panose="00000700000000000000" pitchFamily="2" charset="-78"/>
              </a:rPr>
              <a:t>آزمایشگاه </a:t>
            </a:r>
            <a:r>
              <a:rPr lang="en-US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FPGA</a:t>
            </a:r>
            <a:endParaRPr lang="fa-IR" sz="4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838" y="3123934"/>
            <a:ext cx="7641755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4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cs typeface="B Titr" panose="00000700000000000000" pitchFamily="2" charset="-78"/>
              </a:rPr>
              <a:t>ماشین حالت</a:t>
            </a:r>
            <a:endParaRPr lang="fa-IR" sz="4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623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gray">
          <a:xfrm>
            <a:off x="4343400" y="740664"/>
            <a:ext cx="6080760" cy="9021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457200" rtl="1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a-I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cs typeface="B Titr" panose="00000700000000000000" pitchFamily="2" charset="-78"/>
              </a:rPr>
              <a:t>در این جلسه چه خواهیم دید؟</a:t>
            </a:r>
            <a:endParaRPr lang="fa-IR" sz="4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cs typeface="B Titr" panose="000007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40446" y="2977772"/>
            <a:ext cx="333755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fa-IR" sz="2800" dirty="0" smtClean="0">
                <a:cs typeface="B Koodak" panose="00000700000000000000" pitchFamily="2" charset="-78"/>
              </a:rPr>
              <a:t>ماشین حالت چیست؟</a:t>
            </a:r>
            <a:endParaRPr lang="fa-IR" sz="2800" dirty="0">
              <a:cs typeface="B Koodak" panose="000007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51142" y="3817544"/>
            <a:ext cx="4626863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fa-IR" sz="2800" dirty="0">
                <a:cs typeface="B Koodak" panose="00000700000000000000" pitchFamily="2" charset="-78"/>
              </a:rPr>
              <a:t>چطور </a:t>
            </a:r>
            <a:r>
              <a:rPr lang="fa-IR" sz="2800" dirty="0" smtClean="0">
                <a:cs typeface="B Koodak" panose="00000700000000000000" pitchFamily="2" charset="-78"/>
              </a:rPr>
              <a:t>یک ماشین حالت بسازیم؟</a:t>
            </a:r>
            <a:endParaRPr lang="fa-IR" sz="2800" dirty="0">
              <a:cs typeface="B Koodak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01918" y="4657315"/>
            <a:ext cx="527608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fa-IR" sz="2800" dirty="0">
                <a:cs typeface="B Koodak" panose="00000700000000000000" pitchFamily="2" charset="-78"/>
              </a:rPr>
              <a:t>چطور </a:t>
            </a:r>
            <a:r>
              <a:rPr lang="fa-IR" sz="2800" dirty="0" smtClean="0">
                <a:cs typeface="B Koodak" panose="00000700000000000000" pitchFamily="2" charset="-78"/>
              </a:rPr>
              <a:t>از </a:t>
            </a:r>
            <a:r>
              <a:rPr lang="fa-IR" sz="2800" dirty="0">
                <a:cs typeface="B Koodak" panose="00000700000000000000" pitchFamily="2" charset="-78"/>
              </a:rPr>
              <a:t>یک ماشین حالت استفاده </a:t>
            </a:r>
            <a:r>
              <a:rPr lang="fa-IR" sz="2800" dirty="0" smtClean="0">
                <a:cs typeface="B Koodak" panose="00000700000000000000" pitchFamily="2" charset="-78"/>
              </a:rPr>
              <a:t>کنم؟</a:t>
            </a:r>
            <a:endParaRPr lang="fa-IR" sz="28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3010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433586" y="226243"/>
            <a:ext cx="677305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cs typeface="B Titr" panose="00000700000000000000" pitchFamily="2" charset="-78"/>
              </a:rPr>
              <a:t>1</a:t>
            </a:r>
            <a:endParaRPr lang="fa-IR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cs typeface="B Titr" panose="00000700000000000000" pitchFamily="2" charset="-78"/>
            </a:endParaRPr>
          </a:p>
        </p:txBody>
      </p:sp>
      <p:sp>
        <p:nvSpPr>
          <p:cNvPr id="26" name="Title 1"/>
          <p:cNvSpPr txBox="1">
            <a:spLocks/>
          </p:cNvSpPr>
          <p:nvPr/>
        </p:nvSpPr>
        <p:spPr bwMode="gray">
          <a:xfrm>
            <a:off x="6164824" y="745006"/>
            <a:ext cx="4261602" cy="9074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l" defTabSz="457200" rtl="1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fa-I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cs typeface="B Titr" panose="00000700000000000000" pitchFamily="2" charset="-78"/>
              </a:rPr>
              <a:t>ماشین حالت چیست ؟</a:t>
            </a:r>
            <a:endParaRPr lang="fa-IR" sz="4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cs typeface="B Titr" panose="00000700000000000000" pitchFamily="2" charset="-78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31443" y="2518368"/>
            <a:ext cx="6492240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fa-IR" sz="2000" dirty="0" smtClean="0">
                <a:cs typeface="B Koodak" panose="00000700000000000000" pitchFamily="2" charset="-78"/>
              </a:rPr>
              <a:t>ماشین حالت، سیستمی است که با توجه به ورودی های خود                             از مرحله ای (حالتی) به مرحله بعدی می رود.</a:t>
            </a:r>
          </a:p>
          <a:p>
            <a:pPr algn="just"/>
            <a:endParaRPr lang="fa-IR" sz="2000" dirty="0" smtClean="0">
              <a:cs typeface="B Koodak" panose="00000700000000000000" pitchFamily="2" charset="-78"/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fa-IR" sz="2000" dirty="0" smtClean="0">
                <a:cs typeface="B Koodak" panose="00000700000000000000" pitchFamily="2" charset="-78"/>
              </a:rPr>
              <a:t>ماشین حالت در هر مرحله یک کار خاص را انجام می دهد. </a:t>
            </a:r>
            <a:endParaRPr lang="fa-IR" sz="2000" dirty="0">
              <a:cs typeface="B Koodak" panose="00000700000000000000" pitchFamily="2" charset="-78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939" y="4095375"/>
            <a:ext cx="6226080" cy="212616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72" t="1149" r="17598"/>
          <a:stretch/>
        </p:blipFill>
        <p:spPr>
          <a:xfrm>
            <a:off x="8161340" y="2409831"/>
            <a:ext cx="2807543" cy="4320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13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gray">
          <a:xfrm>
            <a:off x="3779520" y="789801"/>
            <a:ext cx="6635213" cy="9074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457200" rtl="1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fa-I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cs typeface="B Titr" panose="00000700000000000000" pitchFamily="2" charset="-78"/>
              </a:rPr>
              <a:t>چطور </a:t>
            </a:r>
            <a:r>
              <a:rPr lang="fa-I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cs typeface="B Titr" panose="00000700000000000000" pitchFamily="2" charset="-78"/>
              </a:rPr>
              <a:t>یک ماشین حالت بسازم ؟</a:t>
            </a:r>
            <a:endParaRPr lang="fa-IR" sz="4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cs typeface="B Titr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433586" y="226243"/>
            <a:ext cx="677305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cs typeface="B Titr" panose="00000700000000000000" pitchFamily="2" charset="-78"/>
              </a:rPr>
              <a:t>2</a:t>
            </a:r>
            <a:endParaRPr lang="fa-IR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cs typeface="B Titr" panose="000007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1221" y="2258928"/>
            <a:ext cx="3085497" cy="40934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Architecture </a:t>
            </a:r>
            <a:r>
              <a:rPr lang="en-US" sz="20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Code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n-US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</a:t>
            </a:r>
          </a:p>
          <a:p>
            <a:pPr algn="l" rtl="0"/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rtl="0"/>
            <a:r>
              <a:rPr lang="fa-IR" sz="20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چیزهای کمکی</a:t>
            </a:r>
            <a:endParaRPr lang="en-US" sz="2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rtl="0"/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rtl="0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begin</a:t>
            </a:r>
          </a:p>
          <a:p>
            <a:pPr algn="l" rtl="0"/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rtl="0"/>
            <a:endParaRPr lang="fa-IR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rtl="0"/>
            <a:endParaRPr lang="fa-IR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rtl="0"/>
            <a:r>
              <a:rPr lang="fa-IR" sz="20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کد</a:t>
            </a:r>
            <a:r>
              <a:rPr lang="fa-I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fa-I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rtl="0"/>
            <a:endParaRPr lang="fa-IR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rtl="0"/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rtl="0"/>
            <a:endParaRPr lang="fa-I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rtl="0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End </a:t>
            </a:r>
            <a:r>
              <a:rPr lang="en-US" sz="20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Code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;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1869440" y="2554014"/>
            <a:ext cx="2336800" cy="1076960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000" dirty="0" smtClean="0">
                <a:cs typeface="B Koodak" panose="00000700000000000000" pitchFamily="2" charset="-78"/>
              </a:rPr>
              <a:t>تعریف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Type</a:t>
            </a:r>
            <a:r>
              <a:rPr lang="fa-IR" sz="2000" dirty="0" smtClean="0">
                <a:cs typeface="B Koodak" panose="00000700000000000000" pitchFamily="2" charset="-78"/>
              </a:rPr>
              <a:t> جدید</a:t>
            </a:r>
            <a:endParaRPr lang="fa-IR" sz="2000" dirty="0">
              <a:cs typeface="B Koodak" panose="00000700000000000000" pitchFamily="2" charset="-78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339704" y="2907828"/>
            <a:ext cx="73544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Type</a:t>
            </a:r>
            <a:r>
              <a:rPr lang="en-US" sz="2000" b="1" dirty="0" smtClean="0">
                <a:latin typeface="Calibri" panose="020F0502020204030204" pitchFamily="34" charset="0"/>
              </a:rPr>
              <a:t>    </a:t>
            </a:r>
            <a:r>
              <a:rPr lang="fa-IR" sz="2000" dirty="0" smtClean="0">
                <a:solidFill>
                  <a:srgbClr val="FF0000"/>
                </a:solidFill>
                <a:latin typeface="Calibri" panose="020F0502020204030204" pitchFamily="34" charset="0"/>
                <a:cs typeface="B Koodak" panose="00000700000000000000" pitchFamily="2" charset="-78"/>
              </a:rPr>
              <a:t>نام تایپ ماشین حالت</a:t>
            </a:r>
            <a:r>
              <a:rPr lang="en-US" sz="2000" dirty="0" smtClean="0">
                <a:latin typeface="Calibri" panose="020F0502020204030204" pitchFamily="34" charset="0"/>
              </a:rPr>
              <a:t>   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2000" b="1" dirty="0" smtClean="0">
                <a:latin typeface="Calibri" panose="020F0502020204030204" pitchFamily="34" charset="0"/>
              </a:rPr>
              <a:t>  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dirty="0" smtClean="0">
                <a:latin typeface="Calibri" panose="020F0502020204030204" pitchFamily="34" charset="0"/>
                <a:cs typeface="B Koodak" panose="00000700000000000000" pitchFamily="2" charset="-78"/>
              </a:rPr>
              <a:t>   </a:t>
            </a:r>
            <a:r>
              <a:rPr lang="fa-IR" sz="2000" dirty="0" smtClean="0">
                <a:latin typeface="Calibri" panose="020F0502020204030204" pitchFamily="34" charset="0"/>
                <a:cs typeface="B Koodak" panose="00000700000000000000" pitchFamily="2" charset="-78"/>
              </a:rPr>
              <a:t>     ....   ،   </a:t>
            </a:r>
            <a:r>
              <a:rPr lang="fa-IR" sz="2000" dirty="0">
                <a:solidFill>
                  <a:schemeClr val="accent1"/>
                </a:solidFill>
                <a:latin typeface="Calibri" panose="020F0502020204030204" pitchFamily="34" charset="0"/>
                <a:cs typeface="B Koodak" panose="00000700000000000000" pitchFamily="2" charset="-78"/>
              </a:rPr>
              <a:t>نام حالت دوم   </a:t>
            </a:r>
            <a:r>
              <a:rPr lang="fa-IR" sz="2000" dirty="0" smtClean="0">
                <a:latin typeface="Calibri" panose="020F0502020204030204" pitchFamily="34" charset="0"/>
                <a:cs typeface="B Koodak" panose="00000700000000000000" pitchFamily="2" charset="-78"/>
              </a:rPr>
              <a:t>،   </a:t>
            </a:r>
            <a:r>
              <a:rPr lang="fa-IR" sz="2000" dirty="0" smtClean="0">
                <a:solidFill>
                  <a:schemeClr val="accent1"/>
                </a:solidFill>
                <a:latin typeface="Calibri" panose="020F0502020204030204" pitchFamily="34" charset="0"/>
                <a:cs typeface="B Koodak" panose="00000700000000000000" pitchFamily="2" charset="-78"/>
              </a:rPr>
              <a:t>نام </a:t>
            </a:r>
            <a:r>
              <a:rPr lang="fa-IR" sz="2000" dirty="0">
                <a:solidFill>
                  <a:schemeClr val="accent1"/>
                </a:solidFill>
                <a:latin typeface="Calibri" panose="020F0502020204030204" pitchFamily="34" charset="0"/>
                <a:cs typeface="B Koodak" panose="00000700000000000000" pitchFamily="2" charset="-78"/>
              </a:rPr>
              <a:t>حالت اول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000" dirty="0" smtClean="0">
                <a:latin typeface="Calibri" panose="020F0502020204030204" pitchFamily="34" charset="0"/>
              </a:rPr>
              <a:t>   ;</a:t>
            </a:r>
            <a:endParaRPr lang="fa-IR" sz="2000" dirty="0"/>
          </a:p>
        </p:txBody>
      </p:sp>
      <p:sp>
        <p:nvSpPr>
          <p:cNvPr id="23" name="Rectangle 22"/>
          <p:cNvSpPr/>
          <p:nvPr/>
        </p:nvSpPr>
        <p:spPr>
          <a:xfrm>
            <a:off x="5107940" y="2846719"/>
            <a:ext cx="1879600" cy="40011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state</a:t>
            </a:r>
            <a:endParaRPr lang="fa-IR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622540" y="2847473"/>
            <a:ext cx="1262380" cy="40011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1</a:t>
            </a:r>
            <a:endParaRPr lang="fa-IR" sz="28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8680111" y="2844179"/>
            <a:ext cx="2453640" cy="40011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Step 2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Step 3</a:t>
            </a:r>
            <a:endParaRPr lang="fa-IR" sz="28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Down Arrow 26"/>
          <p:cNvSpPr/>
          <p:nvPr/>
        </p:nvSpPr>
        <p:spPr>
          <a:xfrm>
            <a:off x="4552264" y="3517708"/>
            <a:ext cx="6929336" cy="1518081"/>
          </a:xfrm>
          <a:prstGeom prst="downArrow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400" dirty="0" smtClean="0">
                <a:cs typeface="B Koodak" panose="00000700000000000000" pitchFamily="2" charset="-78"/>
              </a:rPr>
              <a:t>استفاده از این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Type</a:t>
            </a:r>
            <a:r>
              <a:rPr lang="fa-IR" sz="2400" dirty="0" smtClean="0">
                <a:cs typeface="B Koodak" panose="00000700000000000000" pitchFamily="2" charset="-78"/>
              </a:rPr>
              <a:t> جدید به عنوان یک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Signal</a:t>
            </a:r>
            <a:r>
              <a:rPr lang="fa-IR" sz="2400" dirty="0" smtClean="0">
                <a:cs typeface="B Koodak" panose="00000700000000000000" pitchFamily="2" charset="-78"/>
              </a:rPr>
              <a:t> یا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Variable</a:t>
            </a:r>
            <a:endParaRPr lang="fa-I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832487" y="5210345"/>
            <a:ext cx="64160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Signal   </a:t>
            </a:r>
            <a:r>
              <a:rPr lang="en-US" sz="28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current_step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:   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:=   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step1 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fa-IR" sz="2800" dirty="0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733" y="2759119"/>
            <a:ext cx="6000750" cy="666750"/>
          </a:xfrm>
          <a:prstGeom prst="rect">
            <a:avLst/>
          </a:prstGeom>
        </p:spPr>
      </p:pic>
      <p:sp>
        <p:nvSpPr>
          <p:cNvPr id="13" name="Title 1"/>
          <p:cNvSpPr txBox="1">
            <a:spLocks/>
          </p:cNvSpPr>
          <p:nvPr/>
        </p:nvSpPr>
        <p:spPr bwMode="gray">
          <a:xfrm>
            <a:off x="2489200" y="779944"/>
            <a:ext cx="7925533" cy="9074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457200" rtl="1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fa-I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cs typeface="B Titr" panose="00000700000000000000" pitchFamily="2" charset="-78"/>
              </a:rPr>
              <a:t>چطور </a:t>
            </a:r>
            <a:r>
              <a:rPr lang="fa-I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cs typeface="B Titr" panose="00000700000000000000" pitchFamily="2" charset="-78"/>
              </a:rPr>
              <a:t>از یک ماشین حالت استفاده کنم؟</a:t>
            </a:r>
            <a:endParaRPr lang="fa-IR" sz="4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cs typeface="B Titr" panose="00000700000000000000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613883" y="2430774"/>
            <a:ext cx="5303797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000" dirty="0" smtClean="0">
                <a:cs typeface="B Koodak" panose="00000700000000000000" pitchFamily="2" charset="-78"/>
              </a:rPr>
              <a:t>1- ابتدا بررسی می کنیم در چه حالتی هستیم.</a:t>
            </a:r>
          </a:p>
          <a:p>
            <a:pPr algn="just"/>
            <a:endParaRPr lang="fa-IR" sz="2000" dirty="0">
              <a:cs typeface="B Koodak" panose="00000700000000000000" pitchFamily="2" charset="-78"/>
            </a:endParaRPr>
          </a:p>
          <a:p>
            <a:pPr algn="just"/>
            <a:r>
              <a:rPr lang="fa-IR" sz="2000" dirty="0" smtClean="0">
                <a:cs typeface="B Koodak" panose="00000700000000000000" pitchFamily="2" charset="-78"/>
              </a:rPr>
              <a:t>2- در آن حالت خاص (حالت فعلی) کارها را انجام می دهیم و بسته به شرایط و نیاز به حالت بعدی می رویم.</a:t>
            </a:r>
            <a:endParaRPr lang="fa-IR" sz="2000" dirty="0">
              <a:cs typeface="B Koodak" panose="00000700000000000000" pitchFamily="2" charset="-78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2080" y="3509777"/>
            <a:ext cx="3688080" cy="3237960"/>
          </a:xfrm>
          <a:prstGeom prst="rect">
            <a:avLst/>
          </a:prstGeom>
        </p:spPr>
      </p:pic>
      <p:sp>
        <p:nvSpPr>
          <p:cNvPr id="16" name="Left Brace 15"/>
          <p:cNvSpPr/>
          <p:nvPr/>
        </p:nvSpPr>
        <p:spPr>
          <a:xfrm>
            <a:off x="3607190" y="3425869"/>
            <a:ext cx="334890" cy="3361011"/>
          </a:xfrm>
          <a:prstGeom prst="leftBrace">
            <a:avLst>
              <a:gd name="adj1" fmla="val 23502"/>
              <a:gd name="adj2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935387" y="4927600"/>
            <a:ext cx="2581331" cy="17877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898" y="2278945"/>
            <a:ext cx="4614881" cy="4503600"/>
          </a:xfrm>
          <a:prstGeom prst="rect">
            <a:avLst/>
          </a:prstGeom>
        </p:spPr>
      </p:pic>
      <p:sp>
        <p:nvSpPr>
          <p:cNvPr id="19" name="Title 1"/>
          <p:cNvSpPr txBox="1">
            <a:spLocks/>
          </p:cNvSpPr>
          <p:nvPr/>
        </p:nvSpPr>
        <p:spPr bwMode="gray">
          <a:xfrm>
            <a:off x="6797040" y="779944"/>
            <a:ext cx="3617693" cy="9074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457200" rtl="1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fa-I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cs typeface="B Titr" panose="00000700000000000000" pitchFamily="2" charset="-78"/>
              </a:rPr>
              <a:t>گزارش سنتز ....</a:t>
            </a:r>
            <a:endParaRPr lang="fa-IR" sz="4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cs typeface="B Titr" panose="00000700000000000000" pitchFamily="2" charset="-78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66871" y="2597194"/>
            <a:ext cx="6750809" cy="38292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6809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4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05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65000" y="6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8.33333E-7 3.33333E-6 L -0.33281 -0.0294 " pathEditMode="relative" rAng="0" ptsTypes="AA">
                                      <p:cBhvr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41" y="-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  <p:bldP spid="6" grpId="1"/>
      <p:bldP spid="21" grpId="0" animBg="1"/>
      <p:bldP spid="21" grpId="1" animBg="1"/>
      <p:bldP spid="22" grpId="0"/>
      <p:bldP spid="22" grpId="1"/>
      <p:bldP spid="23" grpId="0" animBg="1"/>
      <p:bldP spid="23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/>
      <p:bldP spid="28" grpId="1"/>
      <p:bldP spid="13" grpId="0"/>
      <p:bldP spid="13" grpId="1"/>
      <p:bldP spid="14" grpId="0"/>
      <p:bldP spid="14" grpId="1"/>
      <p:bldP spid="16" grpId="0" animBg="1"/>
      <p:bldP spid="16" grpId="1" animBg="1"/>
      <p:bldP spid="19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EC7F02AD-9687-440F-A9DF-FAA6F22270D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2752</TotalTime>
  <Words>193</Words>
  <Application>Microsoft Office PowerPoint</Application>
  <PresentationFormat>Widescreen</PresentationFormat>
  <Paragraphs>40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5" baseType="lpstr">
      <vt:lpstr>Arial</vt:lpstr>
      <vt:lpstr>B Elham</vt:lpstr>
      <vt:lpstr>B Koodak</vt:lpstr>
      <vt:lpstr>B Titr</vt:lpstr>
      <vt:lpstr>Calibri</vt:lpstr>
      <vt:lpstr>Century Gothic</vt:lpstr>
      <vt:lpstr>Times New Roman</vt:lpstr>
      <vt:lpstr>Wingdings</vt:lpstr>
      <vt:lpstr>Wingdings 2</vt:lpstr>
      <vt:lpstr>Wingdings 3</vt:lpstr>
      <vt:lpstr>Ion Boardroom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</dc:creator>
  <cp:lastModifiedBy>Microsoft</cp:lastModifiedBy>
  <cp:revision>228</cp:revision>
  <dcterms:created xsi:type="dcterms:W3CDTF">2018-09-13T13:42:53Z</dcterms:created>
  <dcterms:modified xsi:type="dcterms:W3CDTF">2018-11-13T09:41:52Z</dcterms:modified>
</cp:coreProperties>
</file>