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0406300" cy="32404050"/>
  <p:notesSz cx="9144000" cy="6858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15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642"/>
    <a:srgbClr val="FFDA65"/>
    <a:srgbClr val="FFFF00"/>
    <a:srgbClr val="BC8F00"/>
    <a:srgbClr val="E5F6FF"/>
    <a:srgbClr val="CD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10" d="100"/>
          <a:sy n="10" d="100"/>
        </p:scale>
        <p:origin x="1068" y="60"/>
      </p:cViewPr>
      <p:guideLst>
        <p:guide orient="horz" pos="10206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-6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E:\proposal\COVID_19_15.2.1400\Excel%20files\Diurnal_5.4.140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proposal\COVID_19_15.2.1400\Excel%20files\Monthly_mean_all%20pollutant_1.4.14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804832088296653E-2"/>
          <c:y val="0.10701606703408076"/>
          <c:w val="0.8138091392422101"/>
          <c:h val="0.76235594693025943"/>
        </c:manualLayout>
      </c:layout>
      <c:lineChart>
        <c:grouping val="standard"/>
        <c:varyColors val="0"/>
        <c:ser>
          <c:idx val="0"/>
          <c:order val="0"/>
          <c:tx>
            <c:strRef>
              <c:f>Diurnal!$F$1</c:f>
              <c:strCache>
                <c:ptCount val="1"/>
                <c:pt idx="0">
                  <c:v>PM10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Diurnal!$A$2:$A$25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Diurnal!$F$2:$F$25</c:f>
              <c:numCache>
                <c:formatCode>General</c:formatCode>
                <c:ptCount val="24"/>
                <c:pt idx="0">
                  <c:v>83.685591069489703</c:v>
                </c:pt>
                <c:pt idx="1">
                  <c:v>82.649246313126298</c:v>
                </c:pt>
                <c:pt idx="2">
                  <c:v>80.932547328219101</c:v>
                </c:pt>
                <c:pt idx="3">
                  <c:v>78.254788049531498</c:v>
                </c:pt>
                <c:pt idx="4">
                  <c:v>74.522769682151605</c:v>
                </c:pt>
                <c:pt idx="5">
                  <c:v>71.597082764893102</c:v>
                </c:pt>
                <c:pt idx="6">
                  <c:v>70.540135948222598</c:v>
                </c:pt>
                <c:pt idx="7">
                  <c:v>74.532724179670893</c:v>
                </c:pt>
                <c:pt idx="8">
                  <c:v>78.242822097994093</c:v>
                </c:pt>
                <c:pt idx="9">
                  <c:v>77.744396984101002</c:v>
                </c:pt>
                <c:pt idx="10">
                  <c:v>77.122020245317898</c:v>
                </c:pt>
                <c:pt idx="11">
                  <c:v>76.706658292287898</c:v>
                </c:pt>
                <c:pt idx="12">
                  <c:v>75.544621184682796</c:v>
                </c:pt>
                <c:pt idx="13">
                  <c:v>73.726492997747499</c:v>
                </c:pt>
                <c:pt idx="14">
                  <c:v>71.338538097092396</c:v>
                </c:pt>
                <c:pt idx="15">
                  <c:v>70.127816248019897</c:v>
                </c:pt>
                <c:pt idx="16">
                  <c:v>70.086313139463599</c:v>
                </c:pt>
                <c:pt idx="17">
                  <c:v>70.640035714285702</c:v>
                </c:pt>
                <c:pt idx="18">
                  <c:v>71.985215654694798</c:v>
                </c:pt>
                <c:pt idx="19">
                  <c:v>73.413100845215794</c:v>
                </c:pt>
                <c:pt idx="20">
                  <c:v>75.273188072651905</c:v>
                </c:pt>
                <c:pt idx="21">
                  <c:v>77.924478940797698</c:v>
                </c:pt>
                <c:pt idx="22">
                  <c:v>80.372403105986805</c:v>
                </c:pt>
                <c:pt idx="23">
                  <c:v>83.170569583290401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FE-4BC9-8B7C-4D1A7977A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77407"/>
        <c:axId val="449978239"/>
      </c:lineChart>
      <c:lineChart>
        <c:grouping val="standard"/>
        <c:varyColors val="0"/>
        <c:ser>
          <c:idx val="1"/>
          <c:order val="1"/>
          <c:tx>
            <c:strRef>
              <c:f>Diurnal!$G$1</c:f>
              <c:strCache>
                <c:ptCount val="1"/>
                <c:pt idx="0">
                  <c:v>PM2.5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Diurnal!$A$2:$A$25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Diurnal!$G$2:$G$25</c:f>
              <c:numCache>
                <c:formatCode>General</c:formatCode>
                <c:ptCount val="24"/>
                <c:pt idx="0">
                  <c:v>33.547190920854803</c:v>
                </c:pt>
                <c:pt idx="1">
                  <c:v>33.2870260210236</c:v>
                </c:pt>
                <c:pt idx="2">
                  <c:v>32.7595121032629</c:v>
                </c:pt>
                <c:pt idx="3">
                  <c:v>31.853330380264399</c:v>
                </c:pt>
                <c:pt idx="4">
                  <c:v>30.705299389973799</c:v>
                </c:pt>
                <c:pt idx="5">
                  <c:v>29.9108132397328</c:v>
                </c:pt>
                <c:pt idx="6">
                  <c:v>29.432419098501999</c:v>
                </c:pt>
                <c:pt idx="7">
                  <c:v>30.239805548968501</c:v>
                </c:pt>
                <c:pt idx="8">
                  <c:v>31.108259207900701</c:v>
                </c:pt>
                <c:pt idx="9">
                  <c:v>30.9927131835639</c:v>
                </c:pt>
                <c:pt idx="10">
                  <c:v>30.540954138473101</c:v>
                </c:pt>
                <c:pt idx="11">
                  <c:v>30.0460885772914</c:v>
                </c:pt>
                <c:pt idx="12">
                  <c:v>29.225450367647099</c:v>
                </c:pt>
                <c:pt idx="13">
                  <c:v>28.256460934592099</c:v>
                </c:pt>
                <c:pt idx="14">
                  <c:v>27.500370320495598</c:v>
                </c:pt>
                <c:pt idx="15">
                  <c:v>27.034784868707899</c:v>
                </c:pt>
                <c:pt idx="16">
                  <c:v>26.824514491785798</c:v>
                </c:pt>
                <c:pt idx="17">
                  <c:v>26.783553924824002</c:v>
                </c:pt>
                <c:pt idx="18">
                  <c:v>27.103665445181701</c:v>
                </c:pt>
                <c:pt idx="19">
                  <c:v>27.866599855424901</c:v>
                </c:pt>
                <c:pt idx="20">
                  <c:v>28.7154305724526</c:v>
                </c:pt>
                <c:pt idx="21">
                  <c:v>29.997099035644901</c:v>
                </c:pt>
                <c:pt idx="22">
                  <c:v>31.229752556579999</c:v>
                </c:pt>
                <c:pt idx="23">
                  <c:v>33.103461647325197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FE-4BC9-8B7C-4D1A7977A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593695"/>
        <c:axId val="517581215"/>
      </c:lineChart>
      <c:catAx>
        <c:axId val="44997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978239"/>
        <c:crosses val="autoZero"/>
        <c:auto val="0"/>
        <c:lblAlgn val="ctr"/>
        <c:lblOffset val="100"/>
        <c:noMultiLvlLbl val="0"/>
      </c:catAx>
      <c:valAx>
        <c:axId val="449978239"/>
        <c:scaling>
          <c:orientation val="minMax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0" i="0" baseline="0">
                    <a:effectLst/>
                  </a:rPr>
                  <a:t>PM</a:t>
                </a:r>
                <a:r>
                  <a:rPr lang="en-US" sz="3200" b="0" i="0" baseline="-25000">
                    <a:effectLst/>
                  </a:rPr>
                  <a:t>10 (</a:t>
                </a:r>
                <a:r>
                  <a:rPr lang="en-US" sz="3200" b="0" i="0" baseline="0">
                    <a:effectLst/>
                  </a:rPr>
                  <a:t>μg m</a:t>
                </a:r>
                <a:r>
                  <a:rPr lang="en-US" sz="3200" b="0" i="0" baseline="30000">
                    <a:effectLst/>
                  </a:rPr>
                  <a:t>−3</a:t>
                </a:r>
                <a:r>
                  <a:rPr lang="en-US" sz="3200" b="0" i="0" baseline="-25000">
                    <a:effectLst/>
                  </a:rPr>
                  <a:t>)</a:t>
                </a:r>
                <a:endParaRPr lang="en-US" sz="320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310775732188813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977407"/>
        <c:crosses val="autoZero"/>
        <c:crossBetween val="between"/>
      </c:valAx>
      <c:valAx>
        <c:axId val="517581215"/>
        <c:scaling>
          <c:orientation val="minMax"/>
          <c:min val="25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0" i="0" baseline="0">
                    <a:effectLst/>
                  </a:rPr>
                  <a:t>PM</a:t>
                </a:r>
                <a:r>
                  <a:rPr lang="en-US" sz="3200" b="0" i="0" baseline="-25000">
                    <a:effectLst/>
                  </a:rPr>
                  <a:t>2.5 (</a:t>
                </a:r>
                <a:r>
                  <a:rPr lang="en-US" sz="3200" b="0" i="0" baseline="0">
                    <a:effectLst/>
                  </a:rPr>
                  <a:t>μg m</a:t>
                </a:r>
                <a:r>
                  <a:rPr lang="en-US" sz="3200" b="0" i="0" baseline="30000">
                    <a:effectLst/>
                  </a:rPr>
                  <a:t>−3</a:t>
                </a:r>
                <a:r>
                  <a:rPr lang="en-US" sz="3200" b="0" i="0" baseline="-25000">
                    <a:effectLst/>
                  </a:rPr>
                  <a:t>)</a:t>
                </a:r>
                <a:endParaRPr lang="en-US" sz="3200">
                  <a:effectLst/>
                </a:endParaRPr>
              </a:p>
            </c:rich>
          </c:tx>
          <c:layout>
            <c:manualLayout>
              <c:xMode val="edge"/>
              <c:yMode val="edge"/>
              <c:x val="0.96053940372838009"/>
              <c:y val="0.270975851034869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000000">
                <a:lumMod val="50000"/>
                <a:lumOff val="50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93695"/>
        <c:crosses val="max"/>
        <c:crossBetween val="between"/>
      </c:valAx>
      <c:catAx>
        <c:axId val="51759369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58121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15041389057141"/>
          <c:y val="0.76333977094683125"/>
          <c:w val="0.21409226731273975"/>
          <c:h val="8.090829530920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>
          <a:lumMod val="50000"/>
          <a:lumOff val="50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'MONTHLY_2020-2021'!$K$1</c:f>
              <c:strCache>
                <c:ptCount val="1"/>
                <c:pt idx="0">
                  <c:v>PM10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'MONTHLY_2020-2021'!$A$2:$A$13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'MONTHLY_2020-2021'!$K$2:$K$13</c:f>
              <c:numCache>
                <c:formatCode>0.0</c:formatCode>
                <c:ptCount val="12"/>
                <c:pt idx="0">
                  <c:v>82.232781408018099</c:v>
                </c:pt>
                <c:pt idx="1">
                  <c:v>73.040665333272699</c:v>
                </c:pt>
                <c:pt idx="2">
                  <c:v>60.064126124906998</c:v>
                </c:pt>
                <c:pt idx="3">
                  <c:v>58.210692616725602</c:v>
                </c:pt>
                <c:pt idx="4">
                  <c:v>66.464459934709595</c:v>
                </c:pt>
                <c:pt idx="5">
                  <c:v>78.616435645417994</c:v>
                </c:pt>
                <c:pt idx="6">
                  <c:v>83.167835205028794</c:v>
                </c:pt>
                <c:pt idx="7">
                  <c:v>83.163576539387705</c:v>
                </c:pt>
                <c:pt idx="8">
                  <c:v>84.800314563446904</c:v>
                </c:pt>
                <c:pt idx="9">
                  <c:v>79.718401142674594</c:v>
                </c:pt>
                <c:pt idx="10">
                  <c:v>79.086641193327907</c:v>
                </c:pt>
                <c:pt idx="11">
                  <c:v>88.649616051704299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4D-4716-B906-CAD1D5F163E1}"/>
            </c:ext>
          </c:extLst>
        </c:ser>
        <c:ser>
          <c:idx val="1"/>
          <c:order val="1"/>
          <c:tx>
            <c:strRef>
              <c:f>'MONTHLY_2020-2021'!$N$1</c:f>
              <c:strCache>
                <c:ptCount val="1"/>
                <c:pt idx="0">
                  <c:v>PM2.5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  <a:round/>
              </a:ln>
              <a:effectLst/>
            </c:spPr>
          </c:marker>
          <c:dLbls>
            <c:delete val="1"/>
          </c:dLbls>
          <c:cat>
            <c:strRef>
              <c:f>'MONTHLY_2020-2021'!$A$2:$A$13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'MONTHLY_2020-2021'!$N$2:$N$13</c:f>
              <c:numCache>
                <c:formatCode>0.0</c:formatCode>
                <c:ptCount val="12"/>
                <c:pt idx="0">
                  <c:v>39.1165369771714</c:v>
                </c:pt>
                <c:pt idx="1">
                  <c:v>31.017007517421199</c:v>
                </c:pt>
                <c:pt idx="2">
                  <c:v>23.641603052350401</c:v>
                </c:pt>
                <c:pt idx="3">
                  <c:v>21.727716276798802</c:v>
                </c:pt>
                <c:pt idx="4">
                  <c:v>24.282206405694001</c:v>
                </c:pt>
                <c:pt idx="5">
                  <c:v>27.9063007058094</c:v>
                </c:pt>
                <c:pt idx="6">
                  <c:v>28.220526493545499</c:v>
                </c:pt>
                <c:pt idx="7">
                  <c:v>26.730157722501399</c:v>
                </c:pt>
                <c:pt idx="8">
                  <c:v>26.110507042253499</c:v>
                </c:pt>
                <c:pt idx="9">
                  <c:v>27.790108767369802</c:v>
                </c:pt>
                <c:pt idx="10">
                  <c:v>36.380299303070302</c:v>
                </c:pt>
                <c:pt idx="11">
                  <c:v>45.545765107786501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4D-4716-B906-CAD1D5F163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7848239"/>
        <c:axId val="2077848655"/>
      </c:lineChart>
      <c:lineChart>
        <c:grouping val="standard"/>
        <c:varyColors val="0"/>
        <c:ser>
          <c:idx val="2"/>
          <c:order val="2"/>
          <c:tx>
            <c:strRef>
              <c:f>'MONTHLY_2020-2021'!$Q$1</c:f>
              <c:strCache>
                <c:ptCount val="1"/>
                <c:pt idx="0">
                  <c:v>PM2.5/PM10 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/>
              </a:solidFill>
              <a:ln w="15875">
                <a:solidFill>
                  <a:schemeClr val="accent3"/>
                </a:solidFill>
                <a:round/>
              </a:ln>
              <a:effectLst/>
            </c:spPr>
          </c:marker>
          <c:val>
            <c:numRef>
              <c:f>'MONTHLY_2020-2021'!$Q$2:$Q$13</c:f>
              <c:numCache>
                <c:formatCode>0.0</c:formatCode>
                <c:ptCount val="12"/>
                <c:pt idx="0">
                  <c:v>47.568057783531749</c:v>
                </c:pt>
                <c:pt idx="1">
                  <c:v>42.465395647610308</c:v>
                </c:pt>
                <c:pt idx="2">
                  <c:v>39.360604370046524</c:v>
                </c:pt>
                <c:pt idx="3">
                  <c:v>37.325988233570349</c:v>
                </c:pt>
                <c:pt idx="4">
                  <c:v>36.534121287598332</c:v>
                </c:pt>
                <c:pt idx="5">
                  <c:v>35.496776821165724</c:v>
                </c:pt>
                <c:pt idx="6">
                  <c:v>33.93202002189318</c:v>
                </c:pt>
                <c:pt idx="7">
                  <c:v>32.141664457927128</c:v>
                </c:pt>
                <c:pt idx="8">
                  <c:v>30.790578049940876</c:v>
                </c:pt>
                <c:pt idx="9">
                  <c:v>34.860343871715322</c:v>
                </c:pt>
                <c:pt idx="10">
                  <c:v>46.000561857391794</c:v>
                </c:pt>
                <c:pt idx="11">
                  <c:v>51.377284117307667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4D-4716-B906-CAD1D5F16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328527"/>
        <c:axId val="155323535"/>
      </c:lineChart>
      <c:catAx>
        <c:axId val="2077848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48655"/>
        <c:crosses val="autoZero"/>
        <c:auto val="1"/>
        <c:lblAlgn val="ctr"/>
        <c:lblOffset val="100"/>
        <c:noMultiLvlLbl val="0"/>
      </c:catAx>
      <c:valAx>
        <c:axId val="207784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/>
                  <a:t>PM2.5, PM10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48239"/>
        <c:crosses val="autoZero"/>
        <c:crossBetween val="between"/>
      </c:valAx>
      <c:valAx>
        <c:axId val="15532353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/>
                  <a:t>PM2.5/PM10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28527"/>
        <c:crosses val="max"/>
        <c:crossBetween val="between"/>
      </c:valAx>
      <c:catAx>
        <c:axId val="155328527"/>
        <c:scaling>
          <c:orientation val="minMax"/>
        </c:scaling>
        <c:delete val="1"/>
        <c:axPos val="b"/>
        <c:majorTickMark val="out"/>
        <c:minorTickMark val="none"/>
        <c:tickLblPos val="nextTo"/>
        <c:crossAx val="1553235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rgbClr val="000000">
          <a:lumMod val="50000"/>
          <a:lumOff val="50000"/>
        </a:srgb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0.0232</cdr:y>
    </cdr:from>
    <cdr:to>
      <cdr:x>1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6C0C46DD-EE7D-45CD-8FEE-C3A9E4140FA1}"/>
            </a:ext>
          </a:extLst>
        </cdr:cNvPr>
        <cdr:cNvSpPr/>
      </cdr:nvSpPr>
      <cdr:spPr bwMode="auto">
        <a:xfrm xmlns:a="http://schemas.openxmlformats.org/drawingml/2006/main">
          <a:off x="-18074358" y="162689"/>
          <a:ext cx="14859000" cy="68497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1642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EA1297-5C3B-4A11-9EEE-1500D81D47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CAB0A-F5FD-42C9-BF13-8174A85B70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D6F271DC-A48D-4B83-9B18-766FEED9ED92}" type="datetimeFigureOut">
              <a:rPr lang="fa-IR"/>
              <a:pPr>
                <a:defRPr/>
              </a:pPr>
              <a:t>16/04/1443</a:t>
            </a:fld>
            <a:endParaRPr lang="fa-I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3BFCD2-A6DA-4310-AE7A-DF368D8589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71750" y="514350"/>
            <a:ext cx="40005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F4A6A6-1A1D-436F-A91F-7AF759E71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6E955-773B-4493-82ED-A155B0CEFE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18160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D5A0-7FAF-489A-BD1C-F218FD9A5D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968F5C8-3BFE-4986-9D87-889178EB50D7}" type="slidenum">
              <a:rPr lang="fa-IR" altLang="en-US"/>
              <a:pPr/>
              <a:t>‹#›</a:t>
            </a:fld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83B2573A-204B-41CD-8440-DFFDC08B2E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6C6C041-62BD-474A-9BCC-288C37C038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2DA733E-A2D8-405B-8E3C-A0947F9EE5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C35C8E-9C9E-4E6C-8621-FE5F5B2D0118}" type="slidenum">
              <a:rPr lang="fa-IR" altLang="en-US" sz="1200"/>
              <a:pPr eaLnBrk="1" hangingPunct="1"/>
              <a:t>1</a:t>
            </a:fld>
            <a:endParaRPr lang="fa-IR" altLang="en-US" sz="1200"/>
          </a:p>
        </p:txBody>
      </p:sp>
    </p:spTree>
    <p:extLst>
      <p:ext uri="{BB962C8B-B14F-4D97-AF65-F5344CB8AC3E}">
        <p14:creationId xmlns:p14="http://schemas.microsoft.com/office/powerpoint/2010/main" val="36307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72" y="10066338"/>
            <a:ext cx="42845759" cy="6945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541" y="18362613"/>
            <a:ext cx="35285218" cy="828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E042F2-B915-4FB3-9017-57F1F1275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7B8620-8F4F-4189-A8FD-06B16DDD4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5CD69B-13A6-478A-8C62-4FF4A423A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D0575-90E3-4657-B934-E81ABD385DB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8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132B9A-15DB-44E4-AA7E-636F81832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4FC746-3DB4-4F95-AC09-1CC3A59097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2F23C3-0B6C-4FF2-B363-E9F78503F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DBC4-8956-423D-BD50-65F9851B808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17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5982" y="1296989"/>
            <a:ext cx="11340812" cy="27649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508" y="1296989"/>
            <a:ext cx="33832511" cy="27649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DBD4A9-D50A-4BB4-98F0-6F6E1F964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09EB16-8D14-406D-B2C8-FB2AD5576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04FD1D-E545-41AD-8A7E-7D73919F5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2F946-D7D1-406D-8A2F-0873506B24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E45F7D-B413-4645-849D-C525A24D6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633B37-FBC3-46A9-9F2C-77F98624F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6ED2B-5ACF-4F97-A55A-252C3AD69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1303-AE8A-402A-815E-D8F3D4AFF4A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62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317" y="20823239"/>
            <a:ext cx="42845759" cy="643572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2317" y="13733464"/>
            <a:ext cx="42845759" cy="7089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84E87-31BD-44AE-977D-F532C4A64D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B0E3D8-DDD5-4A45-A9D0-8A82E8661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03B875-E93E-45E6-9921-D7506FE3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525E7-BB5B-47B1-9B0B-A6C983E864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8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9507" y="7561263"/>
            <a:ext cx="22586661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00132" y="7561263"/>
            <a:ext cx="22586662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65DB8A-F984-4BF5-8442-A1407E04B5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BF6A6-FFEC-4A40-95BC-27218B581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A48132-AEE7-485E-AA48-567DCA124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D57A0-20DB-4E7B-B63E-A3735DBF7F8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507" y="7253288"/>
            <a:ext cx="22271470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507" y="10275889"/>
            <a:ext cx="22271470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5221" y="7253288"/>
            <a:ext cx="22281573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5221" y="10275889"/>
            <a:ext cx="22281573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9338E3-2F77-4FC3-B21F-A28D18623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7605F0-529C-4E9D-B608-EEF893212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8C0A92-AD0F-41FB-AD14-667A01B13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5B8FD-B984-4927-873D-F58DA8AFFCF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10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46D6ABE-4D5C-4638-87A6-7BEE26744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0880EF-3C0D-4A28-B28F-0A190005A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ECAF2E-5181-47CF-9F67-78EC1CC94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BDDEE-E074-471B-815B-841D57F2654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90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C18D1C-0E21-4656-936B-80EBBCBE0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B9BF2E-6F1C-45D4-9385-805084DBA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64F1E0-22D3-4EF5-AC69-18C8DCA17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E02DD-6788-4F6F-8AB1-5B95F25B4B9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45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507" y="1290639"/>
            <a:ext cx="16583891" cy="5489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7514" y="1290639"/>
            <a:ext cx="28179280" cy="27655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507" y="6780213"/>
            <a:ext cx="16583891" cy="2216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1F8D1-E6D5-4709-815E-F85E5CF24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00E449-3176-4424-96D3-CF304E7A0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96B0CC-92B7-489D-A426-EE57CC6A0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65FEF-1FE6-403C-B3A2-D8BEEACCCA4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8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0023" y="22682201"/>
            <a:ext cx="30244185" cy="2678113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80023" y="2895601"/>
            <a:ext cx="30244185" cy="19442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80023" y="25360313"/>
            <a:ext cx="30244185" cy="3803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65337B-45E9-464C-A668-95784AEEF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DC5543-3F8F-46B9-A791-D4D58CBFA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6F4F55-AF60-4526-BAD8-C1E62821A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D0E4E-C361-4613-A5F0-BFA571BCFD6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93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6D079A-A414-4BE1-88EF-67F1425F3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9363" y="1296988"/>
            <a:ext cx="453675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9C2FF8-6B4E-49EA-AD40-E886991E1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19363" y="7561263"/>
            <a:ext cx="45367575" cy="2138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0FC1A1-348E-4723-AC62-9872473698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123563" y="29508450"/>
            <a:ext cx="11763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>
              <a:defRPr sz="6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ED92CC-3816-4098-A0F1-147F60CA0F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22788" y="29508450"/>
            <a:ext cx="1596072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>
              <a:defRPr sz="6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F5C81C-DB1A-4C18-87F8-6D6E138422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9363" y="29508450"/>
            <a:ext cx="11763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l">
              <a:defRPr sz="6300"/>
            </a:lvl1pPr>
          </a:lstStyle>
          <a:p>
            <a:fld id="{C47AC8D9-0311-4165-B020-CB7E6746BFA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1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1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4114800" rtl="1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4114800" rtl="1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4114800" rtl="1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4114800" rtl="1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4114800" rtl="1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4114800" rtl="1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4114800" rtl="1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543050" indent="-1543050" algn="r" defTabSz="4114800" rtl="1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r" defTabSz="4114800" rtl="1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cs typeface="+mn-cs"/>
        </a:defRPr>
      </a:lvl2pPr>
      <a:lvl3pPr marL="5143500" indent="-1028700" algn="r" defTabSz="4114800" rtl="1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cs typeface="+mn-cs"/>
        </a:defRPr>
      </a:lvl3pPr>
      <a:lvl4pPr marL="7200900" indent="-1028700" algn="r" defTabSz="4114800" rtl="1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cs typeface="+mn-cs"/>
        </a:defRPr>
      </a:lvl4pPr>
      <a:lvl5pPr marL="9258300" indent="-1028700" algn="r" defTabSz="4114800" rtl="1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5pPr>
      <a:lvl6pPr marL="9715500" indent="-1028700" algn="r" defTabSz="4114800" rtl="1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6pPr>
      <a:lvl7pPr marL="10172700" indent="-1028700" algn="r" defTabSz="4114800" rtl="1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7pPr>
      <a:lvl8pPr marL="10629900" indent="-1028700" algn="r" defTabSz="4114800" rtl="1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8pPr>
      <a:lvl9pPr marL="11087100" indent="-1028700" algn="r" defTabSz="4114800" rtl="1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airnow.tehran.ir/home/dataarchive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46">
            <a:extLst>
              <a:ext uri="{FF2B5EF4-FFF2-40B4-BE49-F238E27FC236}">
                <a16:creationId xmlns:a16="http://schemas.microsoft.com/office/drawing/2014/main" id="{FCD2698D-8B0B-4A24-ACE8-B44EBEEE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8" y="552450"/>
            <a:ext cx="48698150" cy="31395988"/>
          </a:xfrm>
          <a:prstGeom prst="rect">
            <a:avLst/>
          </a:prstGeom>
          <a:noFill/>
          <a:ln w="63500" cmpd="thickTh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8C5154FF-E61C-46FE-A3C4-8FCE4241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7898" y="771417"/>
            <a:ext cx="39505214" cy="2308324"/>
          </a:xfrm>
          <a:prstGeom prst="rect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>
            <a:glow rad="101600">
              <a:srgbClr val="FFC000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توسعه مدل تخمین ذرات معلق بر اساس الگوریتم‌های عمق اپتیکی هواویز سنجنده </a:t>
            </a:r>
            <a:r>
              <a:rPr lang="en-US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MODIS</a:t>
            </a:r>
            <a:endParaRPr lang="en-US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>
              <a:defRPr/>
            </a:pPr>
            <a:endParaRPr lang="en-US" sz="7200" dirty="0">
              <a:cs typeface="B Titr" pitchFamily="2" charset="-78"/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E5E9BE2E-4CCF-4288-B52C-4CA84DB17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3175" y="2108200"/>
            <a:ext cx="20191535" cy="769441"/>
          </a:xfrm>
          <a:prstGeom prst="rect">
            <a:avLst/>
          </a:prstGeom>
          <a:solidFill>
            <a:srgbClr val="FFD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defTabSz="4114800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altLang="en-US" sz="4400" b="1" dirty="0">
                <a:cs typeface="B Lotus" panose="00000400000000000000" pitchFamily="2" charset="-78"/>
              </a:rPr>
              <a:t>دانشتجو</a:t>
            </a:r>
            <a:r>
              <a:rPr lang="ar-SA" altLang="en-US" sz="4400" b="1" dirty="0">
                <a:cs typeface="B Lotus" panose="00000400000000000000" pitchFamily="2" charset="-78"/>
              </a:rPr>
              <a:t> : </a:t>
            </a:r>
            <a:r>
              <a:rPr lang="fa-IR" altLang="en-US" sz="4400" b="1" dirty="0">
                <a:cs typeface="B Lotus" panose="00000400000000000000" pitchFamily="2" charset="-78"/>
              </a:rPr>
              <a:t>مژگان باقری نیا     استاد راهنما: دکتر سیامک بوداقپور   استاد مشاور: دکتر نعمت الله کریمی</a:t>
            </a:r>
            <a:endParaRPr lang="ar-SA" altLang="en-US" sz="4400" b="1" dirty="0">
              <a:cs typeface="B Lotus" panose="00000400000000000000" pitchFamily="2" charset="-78"/>
            </a:endParaRP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EF5E57A1-A2F6-41DA-80D6-DA3D8FD8E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2150" y="15035213"/>
            <a:ext cx="1841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en-US">
              <a:cs typeface="B Lotus" panose="00000400000000000000" pitchFamily="2" charset="-78"/>
            </a:endParaRPr>
          </a:p>
        </p:txBody>
      </p:sp>
      <p:sp>
        <p:nvSpPr>
          <p:cNvPr id="2056" name="Rectangle 11">
            <a:extLst>
              <a:ext uri="{FF2B5EF4-FFF2-40B4-BE49-F238E27FC236}">
                <a16:creationId xmlns:a16="http://schemas.microsoft.com/office/drawing/2014/main" id="{2121A279-D5EA-4C37-9943-08041E389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2150" y="14744700"/>
            <a:ext cx="18415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en-US">
              <a:cs typeface="B Lotus" panose="00000400000000000000" pitchFamily="2" charset="-78"/>
            </a:endParaRP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E083AF80-2F9E-4613-BCDB-BC779331A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1275" y="15701963"/>
            <a:ext cx="16430625" cy="115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114800">
              <a:lnSpc>
                <a:spcPct val="90000"/>
              </a:lnSpc>
              <a:spcBef>
                <a:spcPct val="20000"/>
              </a:spcBef>
              <a:defRPr/>
            </a:pPr>
            <a:endParaRPr lang="fa-IR" sz="3400" b="1" dirty="0">
              <a:solidFill>
                <a:schemeClr val="tx2"/>
              </a:solidFill>
              <a:latin typeface="+mj-lt"/>
              <a:ea typeface="+mj-ea"/>
              <a:cs typeface="B Titr" pitchFamily="2" charset="-78"/>
            </a:endParaRPr>
          </a:p>
          <a:p>
            <a:pPr algn="just" defTabSz="4114800">
              <a:lnSpc>
                <a:spcPct val="90000"/>
              </a:lnSpc>
              <a:spcBef>
                <a:spcPct val="20000"/>
              </a:spcBef>
              <a:defRPr/>
            </a:pPr>
            <a:endParaRPr lang="fa-IR" sz="3400" b="1" dirty="0">
              <a:solidFill>
                <a:schemeClr val="tx2"/>
              </a:solidFill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2058" name="Rectangle 1641">
            <a:extLst>
              <a:ext uri="{FF2B5EF4-FFF2-40B4-BE49-F238E27FC236}">
                <a16:creationId xmlns:a16="http://schemas.microsoft.com/office/drawing/2014/main" id="{D847FF90-D1AC-449E-9714-3719AB37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2150" y="15025688"/>
            <a:ext cx="1841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en-US">
              <a:cs typeface="B Lotus" panose="00000400000000000000" pitchFamily="2" charset="-78"/>
            </a:endParaRPr>
          </a:p>
        </p:txBody>
      </p:sp>
      <p:sp>
        <p:nvSpPr>
          <p:cNvPr id="2059" name="Rectangle 1677">
            <a:extLst>
              <a:ext uri="{FF2B5EF4-FFF2-40B4-BE49-F238E27FC236}">
                <a16:creationId xmlns:a16="http://schemas.microsoft.com/office/drawing/2014/main" id="{955A18C2-FCB5-4E2A-B4DE-99DCF196A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2150" y="0"/>
            <a:ext cx="18415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en-US">
              <a:cs typeface="B Lotus" panose="000004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2DB8B8-481C-4B15-9C2B-DD57598C3A8A}"/>
              </a:ext>
            </a:extLst>
          </p:cNvPr>
          <p:cNvSpPr/>
          <p:nvPr/>
        </p:nvSpPr>
        <p:spPr bwMode="auto">
          <a:xfrm>
            <a:off x="47010638" y="3312593"/>
            <a:ext cx="1981200" cy="45930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defTabSz="4114800">
              <a:defRPr/>
            </a:pPr>
            <a:r>
              <a:rPr lang="fa-IR" sz="4000" b="1" dirty="0">
                <a:solidFill>
                  <a:schemeClr val="tx2"/>
                </a:solidFill>
                <a:cs typeface="B Titr" pitchFamily="2" charset="-78"/>
              </a:rPr>
              <a:t>چكيده:</a:t>
            </a:r>
          </a:p>
          <a:p>
            <a:pPr defTabSz="4114800">
              <a:defRPr/>
            </a:pPr>
            <a:endParaRPr lang="fa-IR" sz="4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C5C6F736-0631-4EB6-87D4-89991E617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28315" y="20045000"/>
            <a:ext cx="15759112" cy="1025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1480" tIns="205740" rIns="411480" bIns="205740"/>
          <a:lstStyle/>
          <a:p>
            <a:pPr ea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cs typeface="B Titr" panose="00000700000000000000" pitchFamily="2" charset="-78"/>
              </a:rPr>
              <a:t>داده ها و روش ها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endParaRPr lang="en-US" sz="4000" dirty="0">
              <a:solidFill>
                <a:srgbClr val="000000"/>
              </a:solidFill>
              <a:cs typeface="B Titr" panose="000007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داده های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زمینی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آلاینده های هوا  شامل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PM10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و 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PM2.5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از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23 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ایستگاه کنترل کیفیت هوا در طول سال های 2015 -2021  و از سایت شرکت کنترل کیفیت هوای تهران</a:t>
            </a:r>
            <a:r>
              <a:rPr lang="ar-S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https://airnow.tehran.ir/home/dataarchive.aspx</a:t>
            </a:r>
            <a:r>
              <a:rPr lang="fa-I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دانلود شدند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داده های ماهواره ای مورد استفاده در این تحقیق داده های شامل داده های عمق اپتیکی آئروسل سنجنده مادیس با قدرت تفکیک مکانی 1 کیلومتر با عنوان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MAIAC AOD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می باشد. مطالعات زیادی این داده ها را در نقاط مختلف جهان ارزیابی کرده اند(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Mhawish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et al., 2019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). این داده ها برای دوره زمانی 2017 تا 2019 دانلود شدند و تنها از داده های با کیفیت بالا در آن استفاده شد.</a:t>
            </a: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روش انجام کار: به منظور بررسی تغییرات آلاینده های هوا در مقیاس های زمانی مختلف، دو آنالیز ساعتی و ماهانه روی داده های زمینی کنترل کیفیت هوا انجام شد و روند تغییرات داده های روزانه کیفیت هوا و داده های ماهواره ای بررسی شدند.داده های زمینی در مقیاس های زمانی 1، 3، 6 و 12 ساعته برای ساعت های 10 و 11 با توجه به زمان گذر ماهواره ترا و 12 و 13 باتوجه به زمان گذر ماهواره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اکوا بررسی شدند که با توجه به کمبود جا تنها ساعت 11 در اینجا آورده شده است.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defTabSz="4114800" eaLnBrk="0" hangingPunct="0">
              <a:spcBef>
                <a:spcPct val="20000"/>
              </a:spcBef>
              <a:defRPr/>
            </a:pPr>
            <a:endParaRPr lang="fa-IR" sz="3400" kern="0" dirty="0">
              <a:latin typeface="+mn-lt"/>
              <a:cs typeface="B Nazanin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defTabSz="4114800" eaLnBrk="0" hangingPunct="0">
              <a:spcBef>
                <a:spcPct val="20000"/>
              </a:spcBef>
              <a:defRPr/>
            </a:pPr>
            <a:endParaRPr lang="fa-IR" sz="3400" kern="0" dirty="0">
              <a:latin typeface="+mn-lt"/>
              <a:cs typeface="B Nazanin" pitchFamily="2" charset="-78"/>
            </a:endParaRPr>
          </a:p>
        </p:txBody>
      </p:sp>
      <p:sp>
        <p:nvSpPr>
          <p:cNvPr id="2062" name="Rectangle 1">
            <a:extLst>
              <a:ext uri="{FF2B5EF4-FFF2-40B4-BE49-F238E27FC236}">
                <a16:creationId xmlns:a16="http://schemas.microsoft.com/office/drawing/2014/main" id="{D383D78C-01BE-462A-A312-FAAA0892C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4884" y="4023519"/>
            <a:ext cx="1575911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تخمین و پایش میزان آلاینده ها  همواره از دغدغه‌های مهم دست اندرکاران بخش سلامت و محیط زیست می‌باشد. داده های مورد استفاده در این تحقیق شامل داده های زمینی و داده های عمق اپتیکی آئروسل سنجنده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MODIS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MAIAC AOD</a:t>
            </a:r>
            <a:r>
              <a:rPr lang="en-US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,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می باشند. بررسی تغییرات روزانه و ماهانه آلاینده های هوا به ویژه ذرات معلق دراین راستا مورد توجه قرار می گیرد. هم چنین هم بستگی داده های ماهواره ای و زمینی بررسی میشود.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Low" eaLnBrk="1" hangingPunct="1"/>
            <a:endParaRPr lang="fa-IR" altLang="en-US" sz="4000" dirty="0">
              <a:cs typeface="B Nazanin" panose="00000400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D7FAA2-2820-41A2-8575-DD2881A34660}"/>
              </a:ext>
            </a:extLst>
          </p:cNvPr>
          <p:cNvSpPr/>
          <p:nvPr/>
        </p:nvSpPr>
        <p:spPr>
          <a:xfrm>
            <a:off x="1787525" y="25621457"/>
            <a:ext cx="1400175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a-IR" sz="4000" b="1" dirty="0">
                <a:cs typeface="B Nazanin" pitchFamily="2" charset="-78"/>
              </a:rPr>
              <a:t>منابع : </a:t>
            </a:r>
            <a:endParaRPr lang="fa-IR" sz="3800" dirty="0">
              <a:cs typeface="B Nazanin" pitchFamily="2" charset="-78"/>
            </a:endParaRPr>
          </a:p>
        </p:txBody>
      </p:sp>
      <p:sp>
        <p:nvSpPr>
          <p:cNvPr id="2138" name="TextBox 8">
            <a:extLst>
              <a:ext uri="{FF2B5EF4-FFF2-40B4-BE49-F238E27FC236}">
                <a16:creationId xmlns:a16="http://schemas.microsoft.com/office/drawing/2014/main" id="{259449B2-6719-490A-8114-E74900716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0930" y="12773847"/>
            <a:ext cx="16073438" cy="7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altLang="en-US" sz="4000" dirty="0">
                <a:solidFill>
                  <a:srgbClr val="000000"/>
                </a:solidFill>
                <a:cs typeface="B Titr" panose="00000700000000000000" pitchFamily="2" charset="-78"/>
              </a:rPr>
              <a:t>نتایج: </a:t>
            </a: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7F6C96A1-DD79-44B0-8CCF-E351EACDE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2788" y="7638139"/>
            <a:ext cx="15759112" cy="1235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B Nazanin" panose="00000400000000000000" pitchFamily="2" charset="-78"/>
                <a:ea typeface="Calibri" panose="020F0502020204030204" pitchFamily="34" charset="0"/>
                <a:cs typeface="B Titr" panose="00000700000000000000" pitchFamily="2" charset="-78"/>
              </a:rPr>
              <a:t>مقدمه: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امروزه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غلظت بالای ذرات معلق در هوا 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یکی از دغدغه‌های زیست‌محیطی کلانشهرها محسوب می‌شود. آلاینده های هوا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 کنار تاثیر بر روی اقلیم و محیط زیست، اثر زیادی نیز بر سلامت 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افراد 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جامعه دارد و به ویژه باعث ایجاد و تشدید بیماری‌های قلبی و عروقی می‌شود.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این ذرات بر اساس اندازه خود به دو دسته ذرات معلق با قطر آئرودینامیک کوچکتر از ۵/۲ میکرن، (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PM2.5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) و ذرات معلق با قطر آئرودینامیک کوچکتر از 10 میکرن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(PM10)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تقسیم می‌شوند. تخمین و پایش غلظت ذرات معلق همواره از دغدغه‌های مهم دست اندرکاران بخش سلامت و محیط زیست می‌باشد. 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کمبود تراکم ایستگاه‌های زمینی اندازه‌گیری ‌آلودگی هوا، امکان پایش آن را در مقیاس زمانی و مکانی مناسب با دشواری‌هایی همراه می‌سازد. با استفاده از داده های ماهواره ای می‌توان مقادیر آن را در مناطقی که امکان اندازه‌گیری ‌مستقیم وجود ندارد، بدست آورد.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مطالعات متعددی در زمینه توزیع زمانی و مکانی ذرات معلق(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Yousefian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et al., 2010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و تخمین ذرات معلق با پارامترهای ماهواره ای(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Nabavi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et al.,2019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انجام شده است. این مطالعات مقیاس های مکانی منطقه ای(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Filonchyk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et al. 2021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تا جهانی(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Liu et al. 2021</a:t>
            </a:r>
            <a:r>
              <a:rPr lang="ar-S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را در بر می گیرد. در این مطالعه توزیع زمانی روزانه و ماهانه ذرات معلق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PM2.5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PM10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استفاده از داده های زمینی بررسی میشود. و سپس مقادیر داده های ماهواره ای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MAIAC AOD</a:t>
            </a:r>
            <a:r>
              <a:rPr lang="en-US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و ستون بخار آب (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CWV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r>
              <a:rPr lang="en-US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و عدم قطعیت (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uncertainty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)در محل ایستگاههای کنترل کیفیت هوا استخراج شده و هم بستگی آن ها</a:t>
            </a:r>
            <a:r>
              <a:rPr lang="en-US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با عمق اپتیکی آئروسل (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AOD</a:t>
            </a: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) بررسی میشود.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7CE563B-997F-498F-9F95-CB27DA1C2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5225" y="3416816"/>
            <a:ext cx="14359143" cy="8729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D64EB3-59D4-4800-8769-2EC330B0E11F}"/>
              </a:ext>
            </a:extLst>
          </p:cNvPr>
          <p:cNvSpPr txBox="1"/>
          <p:nvPr/>
        </p:nvSpPr>
        <p:spPr>
          <a:xfrm>
            <a:off x="19053175" y="12220747"/>
            <a:ext cx="12169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800" b="1" dirty="0">
                <a:cs typeface="B Nazanin" panose="00000400000000000000" pitchFamily="2" charset="-78"/>
              </a:rPr>
              <a:t>شکل 1:پراکندگی ایستگاه های کنترل کیفیت هوای شهر تهران</a:t>
            </a:r>
            <a:endParaRPr lang="en-US" sz="3800" b="1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3E64DF-DA4F-479F-8919-63C6867395B9}"/>
              </a:ext>
            </a:extLst>
          </p:cNvPr>
          <p:cNvSpPr txBox="1"/>
          <p:nvPr/>
        </p:nvSpPr>
        <p:spPr>
          <a:xfrm>
            <a:off x="16777297" y="13612848"/>
            <a:ext cx="16322551" cy="891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تغییرات روزانه آلاینده های هوا، تحت تاثیر عوامل گوناگونی شامل ساعات پیک ترافیک، شرایط آب و هوایی و واکنش های فتوشیمیایی آلاینده ها در جو می باشد.</a:t>
            </a:r>
          </a:p>
          <a:p>
            <a:pPr algn="just" ea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همان طور که در شکل2 دیده میشود، تغییرات روزانه ذرات معلق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PM10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PM2.5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روند یکسانی دارند، که این موضوع نشان دهنده منبع یکسان این دو آلاینده است. بیشترین مقدار این دو آلاینده در نیمه شب است که تا ساعت 7 صبح روند کاهشی دارد و پس از آن غلظت آلاینده ها افزایش یافته و در حدود 8 تا 9 به مقادیر پیک صبحگاهی به ترتیب 27.3و67.3 میکروگرم بر مترمکعب می رسند. در طول ساعات کاری مقادیر مواد معلق کاهش می یابد و به کمترین مقدار خود در 3 تا 7 بعد از ظهر میرسد. سپس در طول ساعات بعدی مقادیر آلاینده ها افزایش می یابد و حداکثر مقدار ذرات معلق در ساعات 12 تا 1 بامداد با مقادیر 28.1 و 68.6 بدست می آید.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ea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تغییرات ماهانه ذرات معلق (شکل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) نشان میدهد که تغییرات ماهانه ذرات معلق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PM10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PM2.5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مشابه یکدیگر است و بیشترین غلظت در دسامبر و کمترین غلظت در آپریل مشاهده میشود. البته در ماههای ژوئن تا سپتامبر برخلاف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PM2.5 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PM10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روند افزایشی دارد که دلیل آن را می توان وجود طوفان های گردو غبار در این ماهها عنوان نمود.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76992-9F82-47EE-A276-8F849A48B68F}"/>
              </a:ext>
            </a:extLst>
          </p:cNvPr>
          <p:cNvSpPr txBox="1"/>
          <p:nvPr/>
        </p:nvSpPr>
        <p:spPr>
          <a:xfrm flipH="1">
            <a:off x="26765622" y="25491057"/>
            <a:ext cx="21424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BB7365D3-2A28-463F-B434-64A7EDD38C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556024"/>
              </p:ext>
            </p:extLst>
          </p:nvPr>
        </p:nvGraphicFramePr>
        <p:xfrm>
          <a:off x="18062496" y="22469183"/>
          <a:ext cx="14859000" cy="701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3B6202A-D2B1-457B-A514-1DFDE4743D07}"/>
              </a:ext>
            </a:extLst>
          </p:cNvPr>
          <p:cNvSpPr txBox="1"/>
          <p:nvPr/>
        </p:nvSpPr>
        <p:spPr>
          <a:xfrm>
            <a:off x="9287882" y="6552953"/>
            <a:ext cx="18473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E4B541FA-D820-4E3F-B765-D022E3C1AA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479342"/>
              </p:ext>
            </p:extLst>
          </p:nvPr>
        </p:nvGraphicFramePr>
        <p:xfrm>
          <a:off x="1787525" y="3394617"/>
          <a:ext cx="13541375" cy="8585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366536A8-6FA6-4C83-AC7A-7855F922520B}"/>
              </a:ext>
            </a:extLst>
          </p:cNvPr>
          <p:cNvSpPr txBox="1"/>
          <p:nvPr/>
        </p:nvSpPr>
        <p:spPr>
          <a:xfrm>
            <a:off x="973222" y="12087287"/>
            <a:ext cx="12169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800" b="1" dirty="0">
                <a:cs typeface="B Nazanin" panose="00000400000000000000" pitchFamily="2" charset="-78"/>
              </a:rPr>
              <a:t>شکل 3:توزیع ماهانه </a:t>
            </a:r>
            <a:r>
              <a:rPr lang="en-US" sz="3800" b="1" dirty="0">
                <a:cs typeface="B Nazanin" panose="00000400000000000000" pitchFamily="2" charset="-78"/>
              </a:rPr>
              <a:t>PM2.5/PM10,PM2.5,PM10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8E2C64-958C-465C-A415-D1CDF6ADE26E}"/>
              </a:ext>
            </a:extLst>
          </p:cNvPr>
          <p:cNvSpPr txBox="1"/>
          <p:nvPr/>
        </p:nvSpPr>
        <p:spPr>
          <a:xfrm>
            <a:off x="18492973" y="29957295"/>
            <a:ext cx="12169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800" b="1" dirty="0">
                <a:cs typeface="B Nazanin" panose="00000400000000000000" pitchFamily="2" charset="-78"/>
              </a:rPr>
              <a:t>شکل 2:توزیع </a:t>
            </a:r>
            <a:r>
              <a:rPr lang="en-US" sz="3800" b="1" dirty="0">
                <a:cs typeface="B Nazanin" panose="00000400000000000000" pitchFamily="2" charset="-78"/>
              </a:rPr>
              <a:t>PM2.5,PM10</a:t>
            </a:r>
            <a:r>
              <a:rPr lang="fa-IR" sz="3800" b="1" dirty="0">
                <a:cs typeface="B Nazanin" panose="00000400000000000000" pitchFamily="2" charset="-78"/>
              </a:rPr>
              <a:t> در ساعات شبانه روز</a:t>
            </a:r>
            <a:endParaRPr lang="en-US" sz="3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24A1B1-3312-4731-98D8-CDC3D0C8D3D9}"/>
              </a:ext>
            </a:extLst>
          </p:cNvPr>
          <p:cNvSpPr txBox="1"/>
          <p:nvPr/>
        </p:nvSpPr>
        <p:spPr>
          <a:xfrm>
            <a:off x="1361463" y="12941889"/>
            <a:ext cx="14001750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جدول 1مقادیر پارامترهای آماری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AOD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ستون بخارآب و عدم قطعیت از تصاویر ماهواره ای و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PM2.5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یک ساعته ، 3 ساعته، 6 ساعته و 12 ساعته، از داده های زمینی آورده شده است. داده های زمینی مربوط به ساعت 11 صبح می باشد. این پارامترها شامل تعداد داده ها، میانگین، ماکزیمم، مینیمم و ضریب همبستگی با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AOD</a:t>
            </a:r>
            <a:r>
              <a:rPr lang="fa-IR" sz="400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مربوط به دوره های شش ماهه تابستان و زمستان می باشد. با توجه به ضرایب همبستگی، این پارامترها را می توان در مدل سازی ذرات معلق به کار گرفت.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D2FE90-AB30-4968-BE6F-092FA46CFB34}"/>
              </a:ext>
            </a:extLst>
          </p:cNvPr>
          <p:cNvSpPr txBox="1"/>
          <p:nvPr/>
        </p:nvSpPr>
        <p:spPr>
          <a:xfrm flipH="1">
            <a:off x="7012180" y="19667073"/>
            <a:ext cx="457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" name="chart">
            <a:extLst>
              <a:ext uri="{FF2B5EF4-FFF2-40B4-BE49-F238E27FC236}">
                <a16:creationId xmlns:a16="http://schemas.microsoft.com/office/drawing/2014/main" id="{4965F0A8-405D-4C57-911D-686191EDFD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890" y="17837688"/>
            <a:ext cx="14782895" cy="7460604"/>
          </a:xfrm>
          <a:prstGeom prst="rect">
            <a:avLst/>
          </a:prstGeom>
        </p:spPr>
      </p:pic>
      <p:sp>
        <p:nvSpPr>
          <p:cNvPr id="31" name="Rectangle 4">
            <a:extLst>
              <a:ext uri="{FF2B5EF4-FFF2-40B4-BE49-F238E27FC236}">
                <a16:creationId xmlns:a16="http://schemas.microsoft.com/office/drawing/2014/main" id="{5641BE79-31E2-4DA4-AB30-28653C4CE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743" y="17160580"/>
            <a:ext cx="135651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fa-IR" altLang="en-US" sz="3800" b="1" dirty="0">
                <a:cs typeface="B Nazanin" panose="00000400000000000000" pitchFamily="2" charset="-78"/>
              </a:rPr>
              <a:t>جدول 1: پارامترهای آماری داده های زمینی و ماهواره ای به تفکیک فصل</a:t>
            </a:r>
            <a:endParaRPr lang="en-US" altLang="en-US" sz="3800" b="1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23701D-9991-4504-9E90-D569DBCA74C1}"/>
              </a:ext>
            </a:extLst>
          </p:cNvPr>
          <p:cNvSpPr txBox="1"/>
          <p:nvPr/>
        </p:nvSpPr>
        <p:spPr>
          <a:xfrm>
            <a:off x="889199" y="26501621"/>
            <a:ext cx="156517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Filonchyk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M., V.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Hurynovich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and H. Yan, 2021: Impact of Covid-19 lockdown on air quality in the Poland, Eastern Europe.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Environ Res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198,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110454.</a:t>
            </a:r>
          </a:p>
          <a:p>
            <a:pPr algn="l"/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Mhawish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A., T. Banerjee, M.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Sorek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-Hamer, A.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Lyapustin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 M.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Broday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and R. J. R. S. o. E. Chatfield, 2019: Comparison and evaluation of MODIS Multi-angle  Implementation of Atmospheric Correction (MAIAC) aerosol product over South Asia,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224,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12-28.</a:t>
            </a:r>
          </a:p>
          <a:p>
            <a:pPr algn="l"/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Yousefian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F., S.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Faridi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Aghaei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Shamsipour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Yaghmaeian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M. S. J. S. r.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Hassanvand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2020: Temporal variations of ambient air pollutants and meteorological influences on their concentrations in Tehran during 2012–2017,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10,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1-11</a:t>
            </a:r>
          </a:p>
          <a:p>
            <a:pPr algn="l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Liu, Z., B. Hu, L. Wang, F. Wu, W. Gao, Y. J. E. S. Wang, and P. Research, 2015: Seasonal and diurnal variation in particulate matter (PM 10 and PM 2.5)  at an urban site of Beijing: analyses from a 9-year study,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22,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627-642</a:t>
            </a: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E03EA8-976A-4E66-AD9E-640876F5FB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5214" y="771417"/>
            <a:ext cx="3962016" cy="254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148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148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1251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B Lotus</vt:lpstr>
      <vt:lpstr>B Titr</vt:lpstr>
      <vt:lpstr>B Nazanin</vt:lpstr>
      <vt:lpstr>Times New Roman</vt:lpstr>
      <vt:lpstr>MS Mincho</vt:lpstr>
      <vt:lpstr>B Zar</vt:lpstr>
      <vt:lpstr>Default Design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چكيده  با توجه به گستردگي‌ اراضي‌ مارني‌ درمحدوده حوزه‌هاي‌ آبخيز استان‌ آذربايجان‌غربي و استعداد وقوع‌ ديگر‌ ناهنجاري‌هاي‌ طبيعي‌ ناشي از آنها از جمله فرسايش‌ خاك‌ و رسوب‌زايي‌ بالاي اين اراضي، بررسي‌ جامع‌ مارن‌ها را ضروري مي‌سازد از اين طريق مي‌توان به‌ شناخت شاخص‌هاي‌ فرسايش‌پذيري‌ مارن‌ها دست يافت. در اين‌ تحقيق رابطه‌ بين‌ اشكال‌ و شدت‌ فرسايش‌ مارن‌ها با ويژگي‌هاي‌ فيزيكوشيميايي‌ و مكانيكي‌ آن مورد بررسي قرار گرفته است. براي اين منظور ابتدا پهنه‌هاي‌ مارني‌ با خصوصيات‌ فرسايشي‌ متمايز شناسايي، سپس‌ از واحدها نمونه‌برداري‌ شده‌ و به‌ كمك‌ روش‌هاي‌ آماري‌، نسبت‌ به‌ طبقه‌بندي‌ و تعيين‌ شاخص‌هاي‌ فرسايش‌پذيري مارن‌ها‌ با توجه‌ به‌ نوع‌ و شكل‌ فرسايش‌ پرداخته ‌شده است. همچنين با استفاده‌ از باران‌ساز قابل‌ حمل‌، آزمايشات ميداني توليد رواناب و رسوب بر روي‌ پهنه‌هاي‌ مارني‌ انتخابي انجام شد. از طرف ديگر ارتباط بين خصوصيات‌ فيزيكوشيميايي‌ و مكانيكي‌ مارن‌ها با شكل‌، نوع‌ فرسايش‌ و رسوبدهي‌ مورد بررسي قرار گرفت. عوامل‌ مؤثر بر فرسايش‌پذيري مارن‌ها، استخراج‌ و روابط لازم‌ ارائه‌ گرديده است. نتايج بدست آمده نشان مي‌دهد كه بين شاخص فرسايندگي ويشماير با سيلت، رس، اسيديته و حد رواني و بين نسبت رس با كلر، شن، سيلت و شوري رابطه معني‌دار وجود دارد. شاخص نسبت رس در ظهور شكل فرسايش و حجم رواناب محاسبه شده از آزمايش باران‌ساز نيز تعيين كننده است. نوع کانی‌های غالب تشکیل دهنده مارن‌ها میکا، کلرایت و کائولینایت شناسائی گردید که میانگین فراوانی نسبی آنها به ترتیب 41 ، 35 و 24 درصد می‌باشد.</dc:title>
  <dc:creator>MRT</dc:creator>
  <cp:lastModifiedBy>mozhgan bagheri</cp:lastModifiedBy>
  <cp:revision>318</cp:revision>
  <dcterms:created xsi:type="dcterms:W3CDTF">2009-10-11T17:48:44Z</dcterms:created>
  <dcterms:modified xsi:type="dcterms:W3CDTF">2021-11-21T16:20:24Z</dcterms:modified>
</cp:coreProperties>
</file>